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7"/>
  </p:notesMasterIdLst>
  <p:handoutMasterIdLst>
    <p:handoutMasterId r:id="rId18"/>
  </p:handoutMasterIdLst>
  <p:sldIdLst>
    <p:sldId id="300" r:id="rId2"/>
    <p:sldId id="1171" r:id="rId3"/>
    <p:sldId id="302" r:id="rId4"/>
    <p:sldId id="304" r:id="rId5"/>
    <p:sldId id="307" r:id="rId6"/>
    <p:sldId id="1213" r:id="rId7"/>
    <p:sldId id="1214" r:id="rId8"/>
    <p:sldId id="1172" r:id="rId9"/>
    <p:sldId id="728" r:id="rId10"/>
    <p:sldId id="1216" r:id="rId11"/>
    <p:sldId id="1217" r:id="rId12"/>
    <p:sldId id="1221" r:id="rId13"/>
    <p:sldId id="1210" r:id="rId14"/>
    <p:sldId id="1220" r:id="rId15"/>
    <p:sldId id="1218" r:id="rId16"/>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4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4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4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4000" kern="1200">
        <a:solidFill>
          <a:schemeClr val="tx1"/>
        </a:solidFill>
        <a:latin typeface="Arial" panose="020B0604020202020204" pitchFamily="34" charset="0"/>
        <a:ea typeface="+mn-ea"/>
        <a:cs typeface="+mn-cs"/>
      </a:defRPr>
    </a:lvl5pPr>
    <a:lvl6pPr marL="2286000" algn="l" defTabSz="914400" rtl="0" eaLnBrk="1" latinLnBrk="0" hangingPunct="1">
      <a:defRPr sz="4000" kern="1200">
        <a:solidFill>
          <a:schemeClr val="tx1"/>
        </a:solidFill>
        <a:latin typeface="Arial" panose="020B0604020202020204" pitchFamily="34" charset="0"/>
        <a:ea typeface="+mn-ea"/>
        <a:cs typeface="+mn-cs"/>
      </a:defRPr>
    </a:lvl6pPr>
    <a:lvl7pPr marL="2743200" algn="l" defTabSz="914400" rtl="0" eaLnBrk="1" latinLnBrk="0" hangingPunct="1">
      <a:defRPr sz="4000" kern="1200">
        <a:solidFill>
          <a:schemeClr val="tx1"/>
        </a:solidFill>
        <a:latin typeface="Arial" panose="020B0604020202020204" pitchFamily="34" charset="0"/>
        <a:ea typeface="+mn-ea"/>
        <a:cs typeface="+mn-cs"/>
      </a:defRPr>
    </a:lvl7pPr>
    <a:lvl8pPr marL="3200400" algn="l" defTabSz="914400" rtl="0" eaLnBrk="1" latinLnBrk="0" hangingPunct="1">
      <a:defRPr sz="4000" kern="1200">
        <a:solidFill>
          <a:schemeClr val="tx1"/>
        </a:solidFill>
        <a:latin typeface="Arial" panose="020B0604020202020204" pitchFamily="34" charset="0"/>
        <a:ea typeface="+mn-ea"/>
        <a:cs typeface="+mn-cs"/>
      </a:defRPr>
    </a:lvl8pPr>
    <a:lvl9pPr marL="3657600" algn="l" defTabSz="914400" rtl="0" eaLnBrk="1" latinLnBrk="0" hangingPunct="1">
      <a:defRPr sz="4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032">
          <p15:clr>
            <a:srgbClr val="A4A3A4"/>
          </p15:clr>
        </p15:guide>
        <p15:guide id="2" orient="horz" pos="768">
          <p15:clr>
            <a:srgbClr val="A4A3A4"/>
          </p15:clr>
        </p15:guide>
        <p15:guide id="3" pos="288">
          <p15:clr>
            <a:srgbClr val="A4A3A4"/>
          </p15:clr>
        </p15:guide>
        <p15:guide id="4"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58" autoAdjust="0"/>
    <p:restoredTop sz="87891" autoAdjust="0"/>
  </p:normalViewPr>
  <p:slideViewPr>
    <p:cSldViewPr snapToGrid="0">
      <p:cViewPr varScale="1">
        <p:scale>
          <a:sx n="107" d="100"/>
          <a:sy n="107" d="100"/>
        </p:scale>
        <p:origin x="1376" y="176"/>
      </p:cViewPr>
      <p:guideLst>
        <p:guide orient="horz" pos="4032"/>
        <p:guide orient="horz" pos="768"/>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5AAB320-285C-43A1-B89E-A6908DD2B3F7}"/>
              </a:ext>
            </a:extLst>
          </p:cNvPr>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46" tIns="45068" rIns="91746" bIns="45068"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5" name="Rectangle 3">
            <a:extLst>
              <a:ext uri="{FF2B5EF4-FFF2-40B4-BE49-F238E27FC236}">
                <a16:creationId xmlns:a16="http://schemas.microsoft.com/office/drawing/2014/main" id="{E063F7DC-9215-9748-9A93-F5F9D672CC67}"/>
              </a:ext>
            </a:extLst>
          </p:cNvPr>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926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40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885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623847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156970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3059818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81C20B9A-266B-2D4D-B5DA-3B5430CEDA8D}"/>
              </a:ext>
            </a:extLst>
          </p:cNvPr>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900" tIns="44450" rIns="88900" bIns="44450">
            <a:spAutoFit/>
          </a:bodyPr>
          <a:lstStyle>
            <a:lvl1pPr defTabSz="885825">
              <a:defRPr sz="2400">
                <a:solidFill>
                  <a:schemeClr val="tx1"/>
                </a:solidFill>
                <a:latin typeface="Times New Roman" charset="0"/>
              </a:defRPr>
            </a:lvl1pPr>
            <a:lvl2pPr marL="442913" defTabSz="885825">
              <a:defRPr sz="2400">
                <a:solidFill>
                  <a:schemeClr val="tx1"/>
                </a:solidFill>
                <a:latin typeface="Times New Roman" charset="0"/>
              </a:defRPr>
            </a:lvl2pPr>
            <a:lvl3pPr marL="885825" defTabSz="885825">
              <a:defRPr sz="2400">
                <a:solidFill>
                  <a:schemeClr val="tx1"/>
                </a:solidFill>
                <a:latin typeface="Times New Roman" charset="0"/>
              </a:defRPr>
            </a:lvl3pPr>
            <a:lvl4pPr marL="1327150" defTabSz="885825">
              <a:defRPr sz="2400">
                <a:solidFill>
                  <a:schemeClr val="tx1"/>
                </a:solidFill>
                <a:latin typeface="Times New Roman" charset="0"/>
              </a:defRPr>
            </a:lvl4pPr>
            <a:lvl5pPr marL="1770063" defTabSz="885825">
              <a:defRPr sz="2400">
                <a:solidFill>
                  <a:schemeClr val="tx1"/>
                </a:solidFill>
                <a:latin typeface="Times New Roman" charset="0"/>
              </a:defRPr>
            </a:lvl5pPr>
            <a:lvl6pPr marL="2227263" defTabSz="885825" eaLnBrk="0" fontAlgn="base" hangingPunct="0">
              <a:spcBef>
                <a:spcPct val="0"/>
              </a:spcBef>
              <a:spcAft>
                <a:spcPct val="0"/>
              </a:spcAft>
              <a:defRPr sz="2400">
                <a:solidFill>
                  <a:schemeClr val="tx1"/>
                </a:solidFill>
                <a:latin typeface="Times New Roman" charset="0"/>
              </a:defRPr>
            </a:lvl6pPr>
            <a:lvl7pPr marL="2684463" defTabSz="885825" eaLnBrk="0" fontAlgn="base" hangingPunct="0">
              <a:spcBef>
                <a:spcPct val="0"/>
              </a:spcBef>
              <a:spcAft>
                <a:spcPct val="0"/>
              </a:spcAft>
              <a:defRPr sz="2400">
                <a:solidFill>
                  <a:schemeClr val="tx1"/>
                </a:solidFill>
                <a:latin typeface="Times New Roman" charset="0"/>
              </a:defRPr>
            </a:lvl7pPr>
            <a:lvl8pPr marL="3141663" defTabSz="885825" eaLnBrk="0" fontAlgn="base" hangingPunct="0">
              <a:spcBef>
                <a:spcPct val="0"/>
              </a:spcBef>
              <a:spcAft>
                <a:spcPct val="0"/>
              </a:spcAft>
              <a:defRPr sz="2400">
                <a:solidFill>
                  <a:schemeClr val="tx1"/>
                </a:solidFill>
                <a:latin typeface="Times New Roman" charset="0"/>
              </a:defRPr>
            </a:lvl8pPr>
            <a:lvl9pPr marL="3598863" defTabSz="885825" eaLnBrk="0" fontAlgn="base" hangingPunct="0">
              <a:spcBef>
                <a:spcPct val="0"/>
              </a:spcBef>
              <a:spcAft>
                <a:spcPct val="0"/>
              </a:spcAft>
              <a:defRPr sz="2400">
                <a:solidFill>
                  <a:schemeClr val="tx1"/>
                </a:solidFill>
                <a:latin typeface="Times New Roman" charset="0"/>
              </a:defRPr>
            </a:lvl9pPr>
          </a:lstStyle>
          <a:p>
            <a:pPr>
              <a:defRPr/>
            </a:pPr>
            <a:r>
              <a:rPr lang="en-US" altLang="en-US" sz="1000" b="1">
                <a:solidFill>
                  <a:schemeClr val="bg1"/>
                </a:solidFill>
                <a:latin typeface="Arial" charset="0"/>
              </a:rPr>
              <a:t>U.S. Department of the Interior</a:t>
            </a:r>
          </a:p>
          <a:p>
            <a:pPr>
              <a:defRPr/>
            </a:pPr>
            <a:r>
              <a:rPr lang="en-US" altLang="en-US" sz="1000" b="1">
                <a:solidFill>
                  <a:schemeClr val="bg1"/>
                </a:solidFill>
                <a:latin typeface="Arial" charset="0"/>
              </a:rPr>
              <a:t>U.S. Geological Survey</a:t>
            </a:r>
          </a:p>
        </p:txBody>
      </p:sp>
      <p:pic>
        <p:nvPicPr>
          <p:cNvPr id="5" name="Picture 9" descr="D:\Vugraph Info\Vugraph Templates\Templates-NEW-NMP and Bureau\ident_4_onscreen_png.png">
            <a:extLst>
              <a:ext uri="{FF2B5EF4-FFF2-40B4-BE49-F238E27FC236}">
                <a16:creationId xmlns:a16="http://schemas.microsoft.com/office/drawing/2014/main" id="{2C2A8726-AAEF-D748-AC58-225A15E52750}"/>
              </a:ext>
            </a:extLst>
          </p:cNvPr>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2"/>
          <p:cNvSpPr>
            <a:spLocks noGrp="1" noChangeArrowheads="1"/>
          </p:cNvSpPr>
          <p:nvPr>
            <p:ph type="ctrTitle"/>
          </p:nvPr>
        </p:nvSpPr>
        <p:spPr>
          <a:xfrm>
            <a:off x="381000" y="2286000"/>
            <a:ext cx="8305800" cy="1143000"/>
          </a:xfrm>
        </p:spPr>
        <p:txBody>
          <a:bodyPr/>
          <a:lstStyle>
            <a:lvl1pPr>
              <a:defRPr sz="4400"/>
            </a:lvl1pPr>
          </a:lstStyle>
          <a:p>
            <a:pPr lvl="0"/>
            <a:r>
              <a:rPr lang="en-US" altLang="en-US" noProof="0"/>
              <a:t>Click to edit Master title style</a:t>
            </a:r>
          </a:p>
        </p:txBody>
      </p:sp>
      <p:sp>
        <p:nvSpPr>
          <p:cNvPr id="104451" name="Rectangle 3"/>
          <p:cNvSpPr>
            <a:spLocks noGrp="1" noChangeArrowheads="1"/>
          </p:cNvSpPr>
          <p:nvPr>
            <p:ph type="subTitle" idx="1"/>
          </p:nvPr>
        </p:nvSpPr>
        <p:spPr>
          <a:xfrm>
            <a:off x="381000" y="3886200"/>
            <a:ext cx="8305800" cy="1752600"/>
          </a:xfrm>
        </p:spPr>
        <p:txBody>
          <a:bodyPr/>
          <a:lstStyle>
            <a:lvl1pPr marL="0" indent="0">
              <a:buFont typeface="Wingdings"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284180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591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48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30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7511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26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45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9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92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45832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5154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D9023A2-8EA3-114F-9FCE-0629EC8082BA}"/>
              </a:ext>
            </a:extLst>
          </p:cNvPr>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a:extLst>
              <a:ext uri="{FF2B5EF4-FFF2-40B4-BE49-F238E27FC236}">
                <a16:creationId xmlns:a16="http://schemas.microsoft.com/office/drawing/2014/main" id="{011972A3-D8CC-4A4C-8B16-9BBF40497A65}"/>
              </a:ext>
            </a:extLst>
          </p:cNvPr>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1" descr="D:\Vugraph Info\Vugraph Templates\Templates-NEW-NMP and Bureau\ident-small_4_onscreen_png.png">
            <a:extLst>
              <a:ext uri="{FF2B5EF4-FFF2-40B4-BE49-F238E27FC236}">
                <a16:creationId xmlns:a16="http://schemas.microsoft.com/office/drawing/2014/main" id="{95608B58-3388-D64B-80E4-B48C55CEFD85}"/>
              </a:ext>
            </a:extLst>
          </p:cNvPr>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rtl="0" eaLnBrk="0" fontAlgn="base" hangingPunct="0">
        <a:spcBef>
          <a:spcPct val="0"/>
        </a:spcBef>
        <a:spcAft>
          <a:spcPct val="0"/>
        </a:spcAft>
        <a:defRPr sz="3600" b="1">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Arial" charset="0"/>
        </a:defRPr>
      </a:lvl2pPr>
      <a:lvl3pPr algn="l" rtl="0" eaLnBrk="0" fontAlgn="base" hangingPunct="0">
        <a:spcBef>
          <a:spcPct val="0"/>
        </a:spcBef>
        <a:spcAft>
          <a:spcPct val="0"/>
        </a:spcAft>
        <a:defRPr sz="3600" b="1">
          <a:solidFill>
            <a:srgbClr val="FFFF99"/>
          </a:solidFill>
          <a:latin typeface="Arial" charset="0"/>
        </a:defRPr>
      </a:lvl3pPr>
      <a:lvl4pPr algn="l" rtl="0" eaLnBrk="0" fontAlgn="base" hangingPunct="0">
        <a:spcBef>
          <a:spcPct val="0"/>
        </a:spcBef>
        <a:spcAft>
          <a:spcPct val="0"/>
        </a:spcAft>
        <a:defRPr sz="3600" b="1">
          <a:solidFill>
            <a:srgbClr val="FFFF99"/>
          </a:solidFill>
          <a:latin typeface="Arial" charset="0"/>
        </a:defRPr>
      </a:lvl4pPr>
      <a:lvl5pPr algn="l" rtl="0" eaLnBrk="0" fontAlgn="base" hangingPunct="0">
        <a:spcBef>
          <a:spcPct val="0"/>
        </a:spcBef>
        <a:spcAft>
          <a:spcPct val="0"/>
        </a:spcAft>
        <a:defRPr sz="3600" b="1">
          <a:solidFill>
            <a:srgbClr val="FFFF99"/>
          </a:solidFill>
          <a:latin typeface="Arial" charset="0"/>
        </a:defRPr>
      </a:lvl5pPr>
      <a:lvl6pPr marL="457200" algn="l" rtl="0" eaLnBrk="0" fontAlgn="base" hangingPunct="0">
        <a:spcBef>
          <a:spcPct val="0"/>
        </a:spcBef>
        <a:spcAft>
          <a:spcPct val="0"/>
        </a:spcAft>
        <a:defRPr sz="3600" b="1">
          <a:solidFill>
            <a:srgbClr val="FFFF99"/>
          </a:solidFill>
          <a:latin typeface="Arial" charset="0"/>
        </a:defRPr>
      </a:lvl6pPr>
      <a:lvl7pPr marL="914400" algn="l" rtl="0" eaLnBrk="0" fontAlgn="base" hangingPunct="0">
        <a:spcBef>
          <a:spcPct val="0"/>
        </a:spcBef>
        <a:spcAft>
          <a:spcPct val="0"/>
        </a:spcAft>
        <a:defRPr sz="3600" b="1">
          <a:solidFill>
            <a:srgbClr val="FFFF99"/>
          </a:solidFill>
          <a:latin typeface="Arial" charset="0"/>
        </a:defRPr>
      </a:lvl7pPr>
      <a:lvl8pPr marL="1371600" algn="l" rtl="0" eaLnBrk="0" fontAlgn="base" hangingPunct="0">
        <a:spcBef>
          <a:spcPct val="0"/>
        </a:spcBef>
        <a:spcAft>
          <a:spcPct val="0"/>
        </a:spcAft>
        <a:defRPr sz="3600" b="1">
          <a:solidFill>
            <a:srgbClr val="FFFF99"/>
          </a:solidFill>
          <a:latin typeface="Arial" charset="0"/>
        </a:defRPr>
      </a:lvl8pPr>
      <a:lvl9pPr marL="1828800" algn="l" rtl="0" eaLnBrk="0" fontAlgn="base" hangingPunct="0">
        <a:spcBef>
          <a:spcPct val="0"/>
        </a:spcBef>
        <a:spcAft>
          <a:spcPct val="0"/>
        </a:spcAft>
        <a:defRPr sz="3600" b="1">
          <a:solidFill>
            <a:srgbClr val="FFFF99"/>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a:extLst>
              <a:ext uri="{FF2B5EF4-FFF2-40B4-BE49-F238E27FC236}">
                <a16:creationId xmlns:a16="http://schemas.microsoft.com/office/drawing/2014/main" id="{D3F0B100-0188-8C4A-9215-237FC8CB528C}"/>
              </a:ext>
            </a:extLst>
          </p:cNvPr>
          <p:cNvSpPr>
            <a:spLocks noGrp="1" noChangeArrowheads="1"/>
          </p:cNvSpPr>
          <p:nvPr>
            <p:ph type="ctrTitle"/>
          </p:nvPr>
        </p:nvSpPr>
        <p:spPr/>
        <p:txBody>
          <a:bodyPr/>
          <a:lstStyle/>
          <a:p>
            <a:r>
              <a:rPr lang="en-US" altLang="en-US" dirty="0"/>
              <a:t>MODFLOW 6 TRANSPORT</a:t>
            </a:r>
            <a:br>
              <a:rPr lang="en-US" altLang="en-US" dirty="0"/>
            </a:br>
            <a:endParaRPr lang="en-US" altLang="en-US" dirty="0"/>
          </a:p>
        </p:txBody>
      </p:sp>
      <p:sp>
        <p:nvSpPr>
          <p:cNvPr id="3" name="Subtitle 2">
            <a:extLst>
              <a:ext uri="{FF2B5EF4-FFF2-40B4-BE49-F238E27FC236}">
                <a16:creationId xmlns:a16="http://schemas.microsoft.com/office/drawing/2014/main" id="{35892E9D-8FEC-964E-BC4F-606975BA1726}"/>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SEAWAT Freshwater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1676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4" name="Rectangle 3">
            <a:extLst>
              <a:ext uri="{FF2B5EF4-FFF2-40B4-BE49-F238E27FC236}">
                <a16:creationId xmlns:a16="http://schemas.microsoft.com/office/drawing/2014/main" id="{669F8288-BEDA-334E-98A2-C1651A7BB7D8}"/>
              </a:ext>
            </a:extLst>
          </p:cNvPr>
          <p:cNvSpPr/>
          <p:nvPr/>
        </p:nvSpPr>
        <p:spPr bwMode="auto">
          <a:xfrm>
            <a:off x="1676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 name="Rectangle 4">
            <a:extLst>
              <a:ext uri="{FF2B5EF4-FFF2-40B4-BE49-F238E27FC236}">
                <a16:creationId xmlns:a16="http://schemas.microsoft.com/office/drawing/2014/main" id="{A9A62211-9255-6948-A1A5-04834EA7FE22}"/>
              </a:ext>
            </a:extLst>
          </p:cNvPr>
          <p:cNvSpPr/>
          <p:nvPr/>
        </p:nvSpPr>
        <p:spPr bwMode="auto">
          <a:xfrm>
            <a:off x="4434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a:extLst>
              <a:ext uri="{FF2B5EF4-FFF2-40B4-BE49-F238E27FC236}">
                <a16:creationId xmlns:a16="http://schemas.microsoft.com/office/drawing/2014/main" id="{D9E22BD2-9330-EB4C-8793-53157C434683}"/>
              </a:ext>
            </a:extLst>
          </p:cNvPr>
          <p:cNvSpPr/>
          <p:nvPr/>
        </p:nvSpPr>
        <p:spPr bwMode="auto">
          <a:xfrm>
            <a:off x="4434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461083E-EC97-6D47-BE2D-46E4244E6C7E}"/>
              </a:ext>
            </a:extLst>
          </p:cNvPr>
          <p:cNvSpPr txBox="1"/>
          <p:nvPr/>
        </p:nvSpPr>
        <p:spPr>
          <a:xfrm>
            <a:off x="1143000" y="1524000"/>
            <a:ext cx="6858000" cy="461665"/>
          </a:xfrm>
          <a:prstGeom prst="rect">
            <a:avLst/>
          </a:prstGeom>
          <a:noFill/>
        </p:spPr>
        <p:txBody>
          <a:bodyPr wrap="square" rtlCol="0">
            <a:spAutoFit/>
          </a:bodyPr>
          <a:lstStyle/>
          <a:p>
            <a:r>
              <a:rPr lang="en-US" sz="2400" dirty="0">
                <a:solidFill>
                  <a:schemeClr val="bg1"/>
                </a:solidFill>
              </a:rPr>
              <a:t>SEAWAT uses a freshwater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6858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1203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C57BB8A2-050D-B749-A9BE-6C5F5121BD8C}"/>
              </a:ext>
            </a:extLst>
          </p:cNvPr>
          <p:cNvCxnSpPr>
            <a:cxnSpLocks/>
          </p:cNvCxnSpPr>
          <p:nvPr/>
        </p:nvCxnSpPr>
        <p:spPr bwMode="auto">
          <a:xfrm flipH="1">
            <a:off x="1203258" y="40386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EDC4747A-8A23-2A4E-99BD-6700719E7803}"/>
              </a:ext>
            </a:extLst>
          </p:cNvPr>
          <p:cNvCxnSpPr>
            <a:cxnSpLocks/>
          </p:cNvCxnSpPr>
          <p:nvPr/>
        </p:nvCxnSpPr>
        <p:spPr bwMode="auto">
          <a:xfrm flipH="1">
            <a:off x="4388440" y="47244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20">
            <a:extLst>
              <a:ext uri="{FF2B5EF4-FFF2-40B4-BE49-F238E27FC236}">
                <a16:creationId xmlns:a16="http://schemas.microsoft.com/office/drawing/2014/main" id="{8CB9F0A8-50A8-F340-9DBD-C9FC6872D48F}"/>
              </a:ext>
            </a:extLst>
          </p:cNvPr>
          <p:cNvPicPr>
            <a:picLocks noChangeAspect="1"/>
          </p:cNvPicPr>
          <p:nvPr/>
        </p:nvPicPr>
        <p:blipFill>
          <a:blip r:embed="rId3"/>
          <a:stretch>
            <a:fillRect/>
          </a:stretch>
        </p:blipFill>
        <p:spPr>
          <a:xfrm>
            <a:off x="723900" y="3797300"/>
            <a:ext cx="419100" cy="317500"/>
          </a:xfrm>
          <a:prstGeom prst="rect">
            <a:avLst/>
          </a:prstGeom>
        </p:spPr>
      </p:pic>
      <p:pic>
        <p:nvPicPr>
          <p:cNvPr id="22" name="Picture 21">
            <a:extLst>
              <a:ext uri="{FF2B5EF4-FFF2-40B4-BE49-F238E27FC236}">
                <a16:creationId xmlns:a16="http://schemas.microsoft.com/office/drawing/2014/main" id="{49E6B894-4324-1044-B377-7F60CDB838C9}"/>
              </a:ext>
            </a:extLst>
          </p:cNvPr>
          <p:cNvPicPr>
            <a:picLocks noChangeAspect="1"/>
          </p:cNvPicPr>
          <p:nvPr/>
        </p:nvPicPr>
        <p:blipFill>
          <a:blip r:embed="rId4"/>
          <a:stretch>
            <a:fillRect/>
          </a:stretch>
        </p:blipFill>
        <p:spPr>
          <a:xfrm>
            <a:off x="7734300" y="4483100"/>
            <a:ext cx="419100" cy="317500"/>
          </a:xfrm>
          <a:prstGeom prst="rect">
            <a:avLst/>
          </a:prstGeom>
        </p:spPr>
      </p:pic>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5"/>
          <a:stretch>
            <a:fillRect/>
          </a:stretch>
        </p:blipFill>
        <p:spPr>
          <a:xfrm>
            <a:off x="7772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6"/>
          <a:stretch>
            <a:fillRect/>
          </a:stretch>
        </p:blipFill>
        <p:spPr>
          <a:xfrm>
            <a:off x="914400" y="4191000"/>
            <a:ext cx="266700" cy="279400"/>
          </a:xfrm>
          <a:prstGeom prst="rect">
            <a:avLst/>
          </a:prstGeom>
        </p:spPr>
      </p:pic>
      <p:pic>
        <p:nvPicPr>
          <p:cNvPr id="26" name="Picture 25">
            <a:extLst>
              <a:ext uri="{FF2B5EF4-FFF2-40B4-BE49-F238E27FC236}">
                <a16:creationId xmlns:a16="http://schemas.microsoft.com/office/drawing/2014/main" id="{5A75604D-2C6F-1C4F-A6CC-B19BB1C47F7D}"/>
              </a:ext>
            </a:extLst>
          </p:cNvPr>
          <p:cNvPicPr>
            <a:picLocks noChangeAspect="1"/>
          </p:cNvPicPr>
          <p:nvPr/>
        </p:nvPicPr>
        <p:blipFill>
          <a:blip r:embed="rId7"/>
          <a:stretch>
            <a:fillRect/>
          </a:stretch>
        </p:blipFill>
        <p:spPr>
          <a:xfrm>
            <a:off x="2235200" y="2146300"/>
            <a:ext cx="4241800" cy="7493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2819038" y="5650832"/>
            <a:ext cx="4267200" cy="838200"/>
          </a:xfrm>
          <a:prstGeom prst="rect">
            <a:avLst/>
          </a:prstGeom>
          <a:noFill/>
        </p:spPr>
        <p:txBody>
          <a:bodyPr wrap="square" rtlCol="0">
            <a:spAutoFit/>
          </a:bodyPr>
          <a:lstStyle/>
          <a:p>
            <a:r>
              <a:rPr lang="en-US" sz="2400" dirty="0">
                <a:solidFill>
                  <a:schemeClr val="bg1"/>
                </a:solidFill>
              </a:rPr>
              <a:t>Problem: freshwater head is not the water table</a:t>
            </a:r>
            <a:endParaRPr lang="en-US" sz="2400" baseline="-25000" dirty="0">
              <a:solidFill>
                <a:schemeClr val="bg1"/>
              </a:solidFill>
            </a:endParaRPr>
          </a:p>
        </p:txBody>
      </p:sp>
    </p:spTree>
    <p:extLst>
      <p:ext uri="{BB962C8B-B14F-4D97-AF65-F5344CB8AC3E}">
        <p14:creationId xmlns:p14="http://schemas.microsoft.com/office/powerpoint/2010/main" val="183719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Alternative Hydraulic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1676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4" name="Rectangle 3">
            <a:extLst>
              <a:ext uri="{FF2B5EF4-FFF2-40B4-BE49-F238E27FC236}">
                <a16:creationId xmlns:a16="http://schemas.microsoft.com/office/drawing/2014/main" id="{669F8288-BEDA-334E-98A2-C1651A7BB7D8}"/>
              </a:ext>
            </a:extLst>
          </p:cNvPr>
          <p:cNvSpPr/>
          <p:nvPr/>
        </p:nvSpPr>
        <p:spPr bwMode="auto">
          <a:xfrm>
            <a:off x="1676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 name="Rectangle 4">
            <a:extLst>
              <a:ext uri="{FF2B5EF4-FFF2-40B4-BE49-F238E27FC236}">
                <a16:creationId xmlns:a16="http://schemas.microsoft.com/office/drawing/2014/main" id="{A9A62211-9255-6948-A1A5-04834EA7FE22}"/>
              </a:ext>
            </a:extLst>
          </p:cNvPr>
          <p:cNvSpPr/>
          <p:nvPr/>
        </p:nvSpPr>
        <p:spPr bwMode="auto">
          <a:xfrm>
            <a:off x="4434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a:extLst>
              <a:ext uri="{FF2B5EF4-FFF2-40B4-BE49-F238E27FC236}">
                <a16:creationId xmlns:a16="http://schemas.microsoft.com/office/drawing/2014/main" id="{D9E22BD2-9330-EB4C-8793-53157C434683}"/>
              </a:ext>
            </a:extLst>
          </p:cNvPr>
          <p:cNvSpPr/>
          <p:nvPr/>
        </p:nvSpPr>
        <p:spPr bwMode="auto">
          <a:xfrm>
            <a:off x="4434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461083E-EC97-6D47-BE2D-46E4244E6C7E}"/>
              </a:ext>
            </a:extLst>
          </p:cNvPr>
          <p:cNvSpPr txBox="1"/>
          <p:nvPr/>
        </p:nvSpPr>
        <p:spPr>
          <a:xfrm>
            <a:off x="1143000" y="1524000"/>
            <a:ext cx="6858000" cy="461665"/>
          </a:xfrm>
          <a:prstGeom prst="rect">
            <a:avLst/>
          </a:prstGeom>
          <a:noFill/>
        </p:spPr>
        <p:txBody>
          <a:bodyPr wrap="square" rtlCol="0">
            <a:spAutoFit/>
          </a:bodyPr>
          <a:lstStyle/>
          <a:p>
            <a:r>
              <a:rPr lang="en-US" sz="2400" dirty="0">
                <a:solidFill>
                  <a:schemeClr val="bg1"/>
                </a:solidFill>
              </a:rPr>
              <a:t>What about a hydraulic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6858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1203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3"/>
          <a:stretch>
            <a:fillRect/>
          </a:stretch>
        </p:blipFill>
        <p:spPr>
          <a:xfrm>
            <a:off x="7772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4"/>
          <a:stretch>
            <a:fillRect/>
          </a:stretch>
        </p:blipFill>
        <p:spPr>
          <a:xfrm>
            <a:off x="914400" y="4191000"/>
            <a:ext cx="266700" cy="2794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2819038" y="5650832"/>
            <a:ext cx="4267200" cy="830997"/>
          </a:xfrm>
          <a:prstGeom prst="rect">
            <a:avLst/>
          </a:prstGeom>
          <a:noFill/>
        </p:spPr>
        <p:txBody>
          <a:bodyPr wrap="square" rtlCol="0">
            <a:spAutoFit/>
          </a:bodyPr>
          <a:lstStyle/>
          <a:p>
            <a:r>
              <a:rPr lang="en-US" sz="2400" dirty="0">
                <a:solidFill>
                  <a:schemeClr val="bg1"/>
                </a:solidFill>
              </a:rPr>
              <a:t>Head is the dependent variable and the water table</a:t>
            </a:r>
            <a:endParaRPr lang="en-US" sz="2400" baseline="-25000" dirty="0">
              <a:solidFill>
                <a:schemeClr val="bg1"/>
              </a:solidFill>
            </a:endParaRPr>
          </a:p>
        </p:txBody>
      </p:sp>
      <p:pic>
        <p:nvPicPr>
          <p:cNvPr id="8" name="Picture 7">
            <a:extLst>
              <a:ext uri="{FF2B5EF4-FFF2-40B4-BE49-F238E27FC236}">
                <a16:creationId xmlns:a16="http://schemas.microsoft.com/office/drawing/2014/main" id="{2DF8C18C-08DC-8343-99A8-392F328B372A}"/>
              </a:ext>
            </a:extLst>
          </p:cNvPr>
          <p:cNvPicPr>
            <a:picLocks noChangeAspect="1"/>
          </p:cNvPicPr>
          <p:nvPr/>
        </p:nvPicPr>
        <p:blipFill>
          <a:blip r:embed="rId5"/>
          <a:stretch>
            <a:fillRect/>
          </a:stretch>
        </p:blipFill>
        <p:spPr>
          <a:xfrm>
            <a:off x="2083390" y="2110432"/>
            <a:ext cx="4610100" cy="749300"/>
          </a:xfrm>
          <a:prstGeom prst="rect">
            <a:avLst/>
          </a:prstGeom>
        </p:spPr>
      </p:pic>
    </p:spTree>
    <p:extLst>
      <p:ext uri="{BB962C8B-B14F-4D97-AF65-F5344CB8AC3E}">
        <p14:creationId xmlns:p14="http://schemas.microsoft.com/office/powerpoint/2010/main" val="236762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B45D-2954-BA45-BBD5-B2A45EF8AC61}"/>
              </a:ext>
            </a:extLst>
          </p:cNvPr>
          <p:cNvSpPr>
            <a:spLocks noGrp="1"/>
          </p:cNvSpPr>
          <p:nvPr>
            <p:ph type="title"/>
          </p:nvPr>
        </p:nvSpPr>
        <p:spPr/>
        <p:txBody>
          <a:bodyPr/>
          <a:lstStyle/>
          <a:p>
            <a:r>
              <a:rPr lang="en-US" dirty="0"/>
              <a:t>Comparison for Henry Problem</a:t>
            </a:r>
          </a:p>
        </p:txBody>
      </p:sp>
      <p:pic>
        <p:nvPicPr>
          <p:cNvPr id="3" name="Picture 2">
            <a:extLst>
              <a:ext uri="{FF2B5EF4-FFF2-40B4-BE49-F238E27FC236}">
                <a16:creationId xmlns:a16="http://schemas.microsoft.com/office/drawing/2014/main" id="{C5B74043-7AD5-184B-A5AE-79068E38F5CB}"/>
              </a:ext>
            </a:extLst>
          </p:cNvPr>
          <p:cNvPicPr>
            <a:picLocks noChangeAspect="1"/>
          </p:cNvPicPr>
          <p:nvPr/>
        </p:nvPicPr>
        <p:blipFill>
          <a:blip r:embed="rId2"/>
          <a:stretch>
            <a:fillRect/>
          </a:stretch>
        </p:blipFill>
        <p:spPr>
          <a:xfrm>
            <a:off x="668782" y="1580642"/>
            <a:ext cx="7806436" cy="4210558"/>
          </a:xfrm>
          <a:prstGeom prst="rect">
            <a:avLst/>
          </a:prstGeom>
          <a:solidFill>
            <a:schemeClr val="bg1"/>
          </a:solidFill>
          <a:ln>
            <a:noFill/>
          </a:ln>
        </p:spPr>
      </p:pic>
    </p:spTree>
    <p:extLst>
      <p:ext uri="{BB962C8B-B14F-4D97-AF65-F5344CB8AC3E}">
        <p14:creationId xmlns:p14="http://schemas.microsoft.com/office/powerpoint/2010/main" val="125400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381000" y="1447800"/>
            <a:ext cx="8378825" cy="4267201"/>
          </a:xfrm>
          <a:prstGeom prst="rect">
            <a:avLst/>
          </a:prstGeom>
        </p:spPr>
      </p:pic>
    </p:spTree>
    <p:extLst>
      <p:ext uri="{BB962C8B-B14F-4D97-AF65-F5344CB8AC3E}">
        <p14:creationId xmlns:p14="http://schemas.microsoft.com/office/powerpoint/2010/main" val="185440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Ongoing Work</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r>
              <a:rPr lang="en-US" dirty="0"/>
              <a:t>Unstructured cross sections</a:t>
            </a:r>
          </a:p>
        </p:txBody>
      </p:sp>
      <p:pic>
        <p:nvPicPr>
          <p:cNvPr id="7" name="movie2.mp4">
            <a:hlinkClick r:id="" action="ppaction://media"/>
            <a:extLst>
              <a:ext uri="{FF2B5EF4-FFF2-40B4-BE49-F238E27FC236}">
                <a16:creationId xmlns:a16="http://schemas.microsoft.com/office/drawing/2014/main" id="{A32F1B75-45C8-304A-BCDE-9062C93E61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001" r="7500" b="13749"/>
          <a:stretch/>
        </p:blipFill>
        <p:spPr>
          <a:xfrm>
            <a:off x="381000" y="2133600"/>
            <a:ext cx="8458200" cy="4343400"/>
          </a:xfrm>
          <a:prstGeom prst="rect">
            <a:avLst/>
          </a:prstGeom>
        </p:spPr>
      </p:pic>
    </p:spTree>
    <p:extLst>
      <p:ext uri="{BB962C8B-B14F-4D97-AF65-F5344CB8AC3E}">
        <p14:creationId xmlns:p14="http://schemas.microsoft.com/office/powerpoint/2010/main" val="22824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Ongoing Work</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r>
              <a:rPr lang="en-US" dirty="0"/>
              <a:t>Particle Tracking</a:t>
            </a:r>
          </a:p>
        </p:txBody>
      </p:sp>
      <p:pic>
        <p:nvPicPr>
          <p:cNvPr id="6" name="henry_vor2_particles">
            <a:hlinkClick r:id="" action="ppaction://media"/>
            <a:extLst>
              <a:ext uri="{FF2B5EF4-FFF2-40B4-BE49-F238E27FC236}">
                <a16:creationId xmlns:a16="http://schemas.microsoft.com/office/drawing/2014/main" id="{A781DD90-EEFB-EF4D-878D-DE26FE1005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2977" y="1973185"/>
            <a:ext cx="6870023" cy="4580015"/>
          </a:xfrm>
          <a:prstGeom prst="rect">
            <a:avLst/>
          </a:prstGeom>
        </p:spPr>
      </p:pic>
    </p:spTree>
    <p:extLst>
      <p:ext uri="{BB962C8B-B14F-4D97-AF65-F5344CB8AC3E}">
        <p14:creationId xmlns:p14="http://schemas.microsoft.com/office/powerpoint/2010/main" val="10141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Transport Model</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New model type in MODFLOW 6 called GWT</a:t>
            </a:r>
          </a:p>
          <a:p>
            <a:r>
              <a:rPr lang="en-US" sz="2400" dirty="0"/>
              <a:t>Compatible with unstructured grids and the Newton flow formulation</a:t>
            </a:r>
          </a:p>
          <a:p>
            <a:r>
              <a:rPr lang="en-US" sz="2400" dirty="0"/>
              <a:t>Simulates advection, dispersion, sources and sinks, sorption, decay, and any number of immobile domain</a:t>
            </a:r>
          </a:p>
          <a:p>
            <a:r>
              <a:rPr lang="en-US" sz="2400" dirty="0"/>
              <a:t>Implicit formulation (no particles)</a:t>
            </a:r>
          </a:p>
          <a:p>
            <a:pPr lvl="1"/>
            <a:r>
              <a:rPr lang="en-US" sz="2000" dirty="0"/>
              <a:t>Second-order TVD </a:t>
            </a:r>
          </a:p>
          <a:p>
            <a:pPr lvl="1"/>
            <a:r>
              <a:rPr lang="en-US" sz="2000" dirty="0"/>
              <a:t>Optional use of XT3D for dispersion</a:t>
            </a:r>
          </a:p>
        </p:txBody>
      </p:sp>
      <p:pic>
        <p:nvPicPr>
          <p:cNvPr id="5" name="Picture 4">
            <a:extLst>
              <a:ext uri="{FF2B5EF4-FFF2-40B4-BE49-F238E27FC236}">
                <a16:creationId xmlns:a16="http://schemas.microsoft.com/office/drawing/2014/main" id="{A57C9E5B-C1E7-8644-9FDA-CE65595D2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955" y="3619500"/>
            <a:ext cx="2243470" cy="2908460"/>
          </a:xfrm>
          <a:prstGeom prst="rect">
            <a:avLst/>
          </a:prstGeom>
        </p:spPr>
      </p:pic>
    </p:spTree>
    <p:extLst>
      <p:ext uri="{BB962C8B-B14F-4D97-AF65-F5344CB8AC3E}">
        <p14:creationId xmlns:p14="http://schemas.microsoft.com/office/powerpoint/2010/main" val="350494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B82B-7FC4-204C-A26D-03ED3D8B9619}"/>
              </a:ext>
            </a:extLst>
          </p:cNvPr>
          <p:cNvSpPr>
            <a:spLocks noGrp="1"/>
          </p:cNvSpPr>
          <p:nvPr>
            <p:ph type="title"/>
          </p:nvPr>
        </p:nvSpPr>
        <p:spPr/>
        <p:txBody>
          <a:bodyPr/>
          <a:lstStyle/>
          <a:p>
            <a:r>
              <a:rPr lang="en-US" dirty="0"/>
              <a:t>GWT Packages</a:t>
            </a:r>
          </a:p>
        </p:txBody>
      </p:sp>
      <p:pic>
        <p:nvPicPr>
          <p:cNvPr id="4" name="Picture 3">
            <a:extLst>
              <a:ext uri="{FF2B5EF4-FFF2-40B4-BE49-F238E27FC236}">
                <a16:creationId xmlns:a16="http://schemas.microsoft.com/office/drawing/2014/main" id="{02E21D56-32A2-C544-88B7-3DF8BD1D50E4}"/>
              </a:ext>
            </a:extLst>
          </p:cNvPr>
          <p:cNvPicPr>
            <a:picLocks noChangeAspect="1"/>
          </p:cNvPicPr>
          <p:nvPr/>
        </p:nvPicPr>
        <p:blipFill>
          <a:blip r:embed="rId2"/>
          <a:stretch>
            <a:fillRect/>
          </a:stretch>
        </p:blipFill>
        <p:spPr>
          <a:xfrm>
            <a:off x="1449263" y="1318741"/>
            <a:ext cx="6245475" cy="4220516"/>
          </a:xfrm>
          <a:prstGeom prst="rect">
            <a:avLst/>
          </a:prstGeom>
        </p:spPr>
      </p:pic>
    </p:spTree>
    <p:extLst>
      <p:ext uri="{BB962C8B-B14F-4D97-AF65-F5344CB8AC3E}">
        <p14:creationId xmlns:p14="http://schemas.microsoft.com/office/powerpoint/2010/main" val="401609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820-3CBC-F049-ADE7-9AC045626AEE}"/>
              </a:ext>
            </a:extLst>
          </p:cNvPr>
          <p:cNvSpPr>
            <a:spLocks noGrp="1"/>
          </p:cNvSpPr>
          <p:nvPr>
            <p:ph type="title"/>
          </p:nvPr>
        </p:nvSpPr>
        <p:spPr/>
        <p:txBody>
          <a:bodyPr/>
          <a:lstStyle/>
          <a:p>
            <a:r>
              <a:rPr lang="en-US" dirty="0"/>
              <a:t>Transport Equation</a:t>
            </a:r>
          </a:p>
        </p:txBody>
      </p:sp>
      <p:pic>
        <p:nvPicPr>
          <p:cNvPr id="3" name="Picture 2">
            <a:extLst>
              <a:ext uri="{FF2B5EF4-FFF2-40B4-BE49-F238E27FC236}">
                <a16:creationId xmlns:a16="http://schemas.microsoft.com/office/drawing/2014/main" id="{5F839C0C-EDAF-5341-901E-B176888A89AC}"/>
              </a:ext>
            </a:extLst>
          </p:cNvPr>
          <p:cNvPicPr>
            <a:picLocks noChangeAspect="1"/>
          </p:cNvPicPr>
          <p:nvPr/>
        </p:nvPicPr>
        <p:blipFill>
          <a:blip r:embed="rId2"/>
          <a:stretch>
            <a:fillRect/>
          </a:stretch>
        </p:blipFill>
        <p:spPr>
          <a:xfrm>
            <a:off x="415637" y="2416552"/>
            <a:ext cx="8312727" cy="2024895"/>
          </a:xfrm>
          <a:prstGeom prst="rect">
            <a:avLst/>
          </a:prstGeom>
        </p:spPr>
      </p:pic>
    </p:spTree>
    <p:extLst>
      <p:ext uri="{BB962C8B-B14F-4D97-AF65-F5344CB8AC3E}">
        <p14:creationId xmlns:p14="http://schemas.microsoft.com/office/powerpoint/2010/main" val="232371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77C7-BE84-1A41-9030-6F1EB665F46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E0AEB800-01E3-544D-A29B-CC10E5C95BBA}"/>
              </a:ext>
            </a:extLst>
          </p:cNvPr>
          <p:cNvSpPr>
            <a:spLocks noGrp="1"/>
          </p:cNvSpPr>
          <p:nvPr>
            <p:ph idx="1"/>
          </p:nvPr>
        </p:nvSpPr>
        <p:spPr/>
        <p:txBody>
          <a:bodyPr/>
          <a:lstStyle/>
          <a:p>
            <a:r>
              <a:rPr lang="en-US" dirty="0"/>
              <a:t>Flow and transport grids must be identical</a:t>
            </a:r>
          </a:p>
          <a:p>
            <a:r>
              <a:rPr lang="en-US" dirty="0"/>
              <a:t>Time step lengths are specified by the user in the TDIS package</a:t>
            </a:r>
          </a:p>
          <a:p>
            <a:r>
              <a:rPr lang="en-US" dirty="0"/>
              <a:t>No particle methods</a:t>
            </a:r>
          </a:p>
          <a:p>
            <a:r>
              <a:rPr lang="en-US" dirty="0"/>
              <a:t>Version 1:</a:t>
            </a:r>
          </a:p>
          <a:p>
            <a:pPr lvl="1"/>
            <a:r>
              <a:rPr lang="en-US" dirty="0"/>
              <a:t>No transport across different model grids</a:t>
            </a:r>
          </a:p>
          <a:p>
            <a:pPr lvl="1"/>
            <a:r>
              <a:rPr lang="en-US" dirty="0"/>
              <a:t>Cannot run independently (must run with GWF6 in a simulation)</a:t>
            </a:r>
          </a:p>
          <a:p>
            <a:pPr lvl="1"/>
            <a:r>
              <a:rPr lang="en-US" dirty="0"/>
              <a:t>Single species, but can specify multiple models</a:t>
            </a:r>
          </a:p>
          <a:p>
            <a:pPr lvl="1"/>
            <a:endParaRPr lang="en-US" dirty="0"/>
          </a:p>
          <a:p>
            <a:endParaRPr lang="en-US" dirty="0"/>
          </a:p>
        </p:txBody>
      </p:sp>
    </p:spTree>
    <p:extLst>
      <p:ext uri="{BB962C8B-B14F-4D97-AF65-F5344CB8AC3E}">
        <p14:creationId xmlns:p14="http://schemas.microsoft.com/office/powerpoint/2010/main" val="3032362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3939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Newton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2667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3962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3962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2667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2667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2667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9" name="TextBox 28">
            <a:extLst>
              <a:ext uri="{FF2B5EF4-FFF2-40B4-BE49-F238E27FC236}">
                <a16:creationId xmlns:a16="http://schemas.microsoft.com/office/drawing/2014/main" id="{D3ED97BB-0D0C-6141-878C-6E001425E47D}"/>
              </a:ext>
            </a:extLst>
          </p:cNvPr>
          <p:cNvSpPr txBox="1"/>
          <p:nvPr/>
        </p:nvSpPr>
        <p:spPr>
          <a:xfrm>
            <a:off x="3886200" y="1062335"/>
            <a:ext cx="708848"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1752600" y="2281535"/>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1752600" y="3653135"/>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1752599" y="4960615"/>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cxnSp>
        <p:nvCxnSpPr>
          <p:cNvPr id="34" name="Straight Connector 33">
            <a:extLst>
              <a:ext uri="{FF2B5EF4-FFF2-40B4-BE49-F238E27FC236}">
                <a16:creationId xmlns:a16="http://schemas.microsoft.com/office/drawing/2014/main" id="{3DDC6408-D507-8A4C-97CB-86DBE8A6DE42}"/>
              </a:ext>
            </a:extLst>
          </p:cNvPr>
          <p:cNvCxnSpPr/>
          <p:nvPr/>
        </p:nvCxnSpPr>
        <p:spPr bwMode="auto">
          <a:xfrm flipH="1">
            <a:off x="6858000" y="55626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5159C207-E090-E241-93EE-F06A45A21D7F}"/>
              </a:ext>
            </a:extLst>
          </p:cNvPr>
          <p:cNvCxnSpPr/>
          <p:nvPr/>
        </p:nvCxnSpPr>
        <p:spPr bwMode="auto">
          <a:xfrm flipH="1">
            <a:off x="6858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3DB591C6-91B3-6D45-B6B9-17551E64C769}"/>
              </a:ext>
            </a:extLst>
          </p:cNvPr>
          <p:cNvCxnSpPr/>
          <p:nvPr/>
        </p:nvCxnSpPr>
        <p:spPr bwMode="auto">
          <a:xfrm flipH="1">
            <a:off x="6858000" y="42672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8B71F75D-C4F9-9645-B52B-2686C1B00CFD}"/>
              </a:ext>
            </a:extLst>
          </p:cNvPr>
          <p:cNvSpPr txBox="1"/>
          <p:nvPr/>
        </p:nvSpPr>
        <p:spPr>
          <a:xfrm>
            <a:off x="7596952" y="4034135"/>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1</a:t>
            </a:r>
          </a:p>
        </p:txBody>
      </p:sp>
      <p:sp>
        <p:nvSpPr>
          <p:cNvPr id="38" name="TextBox 37">
            <a:extLst>
              <a:ext uri="{FF2B5EF4-FFF2-40B4-BE49-F238E27FC236}">
                <a16:creationId xmlns:a16="http://schemas.microsoft.com/office/drawing/2014/main" id="{4D004D69-7F22-9248-930A-7AD33761B3FB}"/>
              </a:ext>
            </a:extLst>
          </p:cNvPr>
          <p:cNvSpPr txBox="1"/>
          <p:nvPr/>
        </p:nvSpPr>
        <p:spPr>
          <a:xfrm>
            <a:off x="7620000" y="4643735"/>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2</a:t>
            </a:r>
          </a:p>
        </p:txBody>
      </p:sp>
      <p:sp>
        <p:nvSpPr>
          <p:cNvPr id="39" name="TextBox 38">
            <a:extLst>
              <a:ext uri="{FF2B5EF4-FFF2-40B4-BE49-F238E27FC236}">
                <a16:creationId xmlns:a16="http://schemas.microsoft.com/office/drawing/2014/main" id="{CAD57365-1955-C142-86D8-7CA10117CB5E}"/>
              </a:ext>
            </a:extLst>
          </p:cNvPr>
          <p:cNvSpPr txBox="1"/>
          <p:nvPr/>
        </p:nvSpPr>
        <p:spPr>
          <a:xfrm>
            <a:off x="7607200" y="5329535"/>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3</a:t>
            </a:r>
          </a:p>
        </p:txBody>
      </p:sp>
    </p:spTree>
    <p:extLst>
      <p:ext uri="{BB962C8B-B14F-4D97-AF65-F5344CB8AC3E}">
        <p14:creationId xmlns:p14="http://schemas.microsoft.com/office/powerpoint/2010/main" val="88628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3939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Transport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2667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3962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3962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2667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2667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2667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9" name="TextBox 28">
            <a:extLst>
              <a:ext uri="{FF2B5EF4-FFF2-40B4-BE49-F238E27FC236}">
                <a16:creationId xmlns:a16="http://schemas.microsoft.com/office/drawing/2014/main" id="{D3ED97BB-0D0C-6141-878C-6E001425E47D}"/>
              </a:ext>
            </a:extLst>
          </p:cNvPr>
          <p:cNvSpPr txBox="1"/>
          <p:nvPr/>
        </p:nvSpPr>
        <p:spPr>
          <a:xfrm>
            <a:off x="3886200" y="1062335"/>
            <a:ext cx="1233030"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1752600" y="2281535"/>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1752600" y="3653135"/>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1752599" y="4960615"/>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sp>
        <p:nvSpPr>
          <p:cNvPr id="37" name="TextBox 36">
            <a:extLst>
              <a:ext uri="{FF2B5EF4-FFF2-40B4-BE49-F238E27FC236}">
                <a16:creationId xmlns:a16="http://schemas.microsoft.com/office/drawing/2014/main" id="{8B71F75D-C4F9-9645-B52B-2686C1B00CFD}"/>
              </a:ext>
            </a:extLst>
          </p:cNvPr>
          <p:cNvSpPr txBox="1"/>
          <p:nvPr/>
        </p:nvSpPr>
        <p:spPr>
          <a:xfrm>
            <a:off x="6934200" y="2286000"/>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1</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1" name="TextBox 20">
            <a:extLst>
              <a:ext uri="{FF2B5EF4-FFF2-40B4-BE49-F238E27FC236}">
                <a16:creationId xmlns:a16="http://schemas.microsoft.com/office/drawing/2014/main" id="{B9B01B32-E9F9-7447-961D-CD777C1FE5ED}"/>
              </a:ext>
            </a:extLst>
          </p:cNvPr>
          <p:cNvSpPr txBox="1"/>
          <p:nvPr/>
        </p:nvSpPr>
        <p:spPr>
          <a:xfrm>
            <a:off x="6926896" y="3711714"/>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2</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2" name="TextBox 21">
            <a:extLst>
              <a:ext uri="{FF2B5EF4-FFF2-40B4-BE49-F238E27FC236}">
                <a16:creationId xmlns:a16="http://schemas.microsoft.com/office/drawing/2014/main" id="{9D4DD9D9-B6FC-6341-B03E-1AB6C1D9D41E}"/>
              </a:ext>
            </a:extLst>
          </p:cNvPr>
          <p:cNvSpPr txBox="1"/>
          <p:nvPr/>
        </p:nvSpPr>
        <p:spPr>
          <a:xfrm>
            <a:off x="6943166" y="5083314"/>
            <a:ext cx="2145979"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3</a:t>
            </a:r>
            <a:r>
              <a:rPr lang="en-US" sz="2400" dirty="0">
                <a:solidFill>
                  <a:schemeClr val="bg1"/>
                </a:solidFill>
              </a:rPr>
              <a:t> = f(</a:t>
            </a:r>
            <a:r>
              <a:rPr lang="en-US" sz="2400" dirty="0" err="1">
                <a:solidFill>
                  <a:schemeClr val="bg1"/>
                </a:solidFill>
              </a:rPr>
              <a:t>C</a:t>
            </a:r>
            <a:r>
              <a:rPr lang="en-US" sz="2400" baseline="-25000" dirty="0" err="1">
                <a:solidFill>
                  <a:schemeClr val="bg1"/>
                </a:solidFill>
              </a:rPr>
              <a:t>rch</a:t>
            </a:r>
            <a:r>
              <a:rPr lang="en-US" sz="2400" dirty="0">
                <a:solidFill>
                  <a:schemeClr val="bg1"/>
                </a:solidFill>
              </a:rPr>
              <a:t>, …)</a:t>
            </a:r>
          </a:p>
        </p:txBody>
      </p:sp>
    </p:spTree>
    <p:extLst>
      <p:ext uri="{BB962C8B-B14F-4D97-AF65-F5344CB8AC3E}">
        <p14:creationId xmlns:p14="http://schemas.microsoft.com/office/powerpoint/2010/main" val="167548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Keating Example</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Transport through dry cells</a:t>
            </a:r>
          </a:p>
        </p:txBody>
      </p:sp>
      <p:pic>
        <p:nvPicPr>
          <p:cNvPr id="3" name="keating-conc.avi">
            <a:hlinkClick r:id="" action="ppaction://media"/>
            <a:extLst>
              <a:ext uri="{FF2B5EF4-FFF2-40B4-BE49-F238E27FC236}">
                <a16:creationId xmlns:a16="http://schemas.microsoft.com/office/drawing/2014/main" id="{C7441E21-8010-C745-867F-5E9BAEF8B3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378075"/>
            <a:ext cx="9144000" cy="2936875"/>
          </a:xfrm>
          <a:prstGeom prst="rect">
            <a:avLst/>
          </a:prstGeom>
        </p:spPr>
      </p:pic>
    </p:spTree>
    <p:extLst>
      <p:ext uri="{BB962C8B-B14F-4D97-AF65-F5344CB8AC3E}">
        <p14:creationId xmlns:p14="http://schemas.microsoft.com/office/powerpoint/2010/main" val="53552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SEAWAT Capabilities</a:t>
            </a:r>
          </a:p>
        </p:txBody>
      </p:sp>
      <p:sp>
        <p:nvSpPr>
          <p:cNvPr id="3" name="Content Placeholder 2">
            <a:extLst>
              <a:ext uri="{FF2B5EF4-FFF2-40B4-BE49-F238E27FC236}">
                <a16:creationId xmlns:a16="http://schemas.microsoft.com/office/drawing/2014/main" id="{1AFC4C34-E8D2-4843-ACCA-2D9A1E1FA370}"/>
              </a:ext>
            </a:extLst>
          </p:cNvPr>
          <p:cNvSpPr>
            <a:spLocks noGrp="1"/>
          </p:cNvSpPr>
          <p:nvPr>
            <p:ph idx="1"/>
          </p:nvPr>
        </p:nvSpPr>
        <p:spPr/>
        <p:txBody>
          <a:bodyPr/>
          <a:lstStyle/>
          <a:p>
            <a:r>
              <a:rPr lang="en-US" sz="2400" dirty="0"/>
              <a:t>Simulated concentrations can be used to calculate densities used by the GWF Buoyancy Package</a:t>
            </a:r>
          </a:p>
          <a:p>
            <a:r>
              <a:rPr lang="en-US" sz="2400" dirty="0"/>
              <a:t>Flow and transport can be solved in a single matrix (more to do on this…)</a:t>
            </a:r>
          </a:p>
          <a:p>
            <a:r>
              <a:rPr lang="en-US" sz="2400" dirty="0"/>
              <a:t>Compatible with unstructured grids and the Newton flow formulation</a:t>
            </a:r>
          </a:p>
          <a:p>
            <a:endParaRPr lang="en-US" sz="2400" dirty="0"/>
          </a:p>
        </p:txBody>
      </p:sp>
      <p:pic>
        <p:nvPicPr>
          <p:cNvPr id="5" name="Picture 4">
            <a:extLst>
              <a:ext uri="{FF2B5EF4-FFF2-40B4-BE49-F238E27FC236}">
                <a16:creationId xmlns:a16="http://schemas.microsoft.com/office/drawing/2014/main" id="{F5F11CE8-CAEC-7345-A2E4-4DA6C89221FB}"/>
              </a:ext>
            </a:extLst>
          </p:cNvPr>
          <p:cNvPicPr>
            <a:picLocks noChangeAspect="1"/>
          </p:cNvPicPr>
          <p:nvPr/>
        </p:nvPicPr>
        <p:blipFill rotWithShape="1">
          <a:blip r:embed="rId2"/>
          <a:srcRect r="9711"/>
          <a:stretch/>
        </p:blipFill>
        <p:spPr>
          <a:xfrm>
            <a:off x="3276600" y="3605645"/>
            <a:ext cx="5126314" cy="2620897"/>
          </a:xfrm>
          <a:prstGeom prst="rect">
            <a:avLst/>
          </a:prstGeom>
        </p:spPr>
      </p:pic>
    </p:spTree>
    <p:extLst>
      <p:ext uri="{BB962C8B-B14F-4D97-AF65-F5344CB8AC3E}">
        <p14:creationId xmlns:p14="http://schemas.microsoft.com/office/powerpoint/2010/main" val="56859692"/>
      </p:ext>
    </p:extLst>
  </p:cSld>
  <p:clrMapOvr>
    <a:masterClrMapping/>
  </p:clrMapOvr>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7170</TotalTime>
  <Pages>4</Pages>
  <Words>272</Words>
  <Application>Microsoft Macintosh PowerPoint</Application>
  <PresentationFormat>On-screen Show (4:3)</PresentationFormat>
  <Paragraphs>55</Paragraphs>
  <Slides>15</Slides>
  <Notes>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Times New Roman</vt:lpstr>
      <vt:lpstr>Wingdings</vt:lpstr>
      <vt:lpstr>Desktop</vt:lpstr>
      <vt:lpstr>MODFLOW 6 TRANSPORT </vt:lpstr>
      <vt:lpstr>Transport Model</vt:lpstr>
      <vt:lpstr>GWT Packages</vt:lpstr>
      <vt:lpstr>Transport Equation</vt:lpstr>
      <vt:lpstr>Limitations</vt:lpstr>
      <vt:lpstr>Newton Formulation for Dry Cells</vt:lpstr>
      <vt:lpstr>Transport Formulation for Dry Cells</vt:lpstr>
      <vt:lpstr>Keating Example</vt:lpstr>
      <vt:lpstr>SEAWAT Capabilities</vt:lpstr>
      <vt:lpstr>SEAWAT Freshwater Head Formulation</vt:lpstr>
      <vt:lpstr>Alternative Hydraulic Head Formulation</vt:lpstr>
      <vt:lpstr>Comparison for Henry Problem</vt:lpstr>
      <vt:lpstr>MODFLOW 6 Animation</vt:lpstr>
      <vt:lpstr>Ongoing Work</vt:lpstr>
      <vt:lpstr>Ongoing Work</vt:lpstr>
    </vt:vector>
  </TitlesOfParts>
  <Company>USGS</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Template for Slide Presentations</dc:title>
  <dc:subject>Presentation format with USGS Visual Identity</dc:subject>
  <dc:creator>VIScom</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322</cp:revision>
  <cp:lastPrinted>1998-03-23T17:09:44Z</cp:lastPrinted>
  <dcterms:created xsi:type="dcterms:W3CDTF">1998-01-16T15:44:57Z</dcterms:created>
  <dcterms:modified xsi:type="dcterms:W3CDTF">2019-06-06T13:01:35Z</dcterms:modified>
</cp:coreProperties>
</file>